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09/04/1440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eziwezi.com/%D9%83%D9%8A%D9%81%D9%8A%D8%A9-%D8%AD%D8%B3%D8%A7%D8%A8-%D8%A7%D9%84%D9%85%D9%86%D9%88%D8%A7%D9%84/" TargetMode="External"/><Relationship Id="rId2" Type="http://schemas.openxmlformats.org/officeDocument/2006/relationships/hyperlink" Target="https://weziwezi.com/%D9%85%D8%A7-%D9%87%D9%88-%D8%A7%D9%84%D9%88%D8%B3%D9%8A%D8%B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style>
          <a:lnRef idx="1">
            <a:schemeClr val="accent2"/>
          </a:lnRef>
          <a:fillRef idx="2">
            <a:schemeClr val="accent2"/>
          </a:fillRef>
          <a:effectRef idx="1">
            <a:schemeClr val="accent2"/>
          </a:effectRef>
          <a:fontRef idx="minor">
            <a:schemeClr val="dk1"/>
          </a:fontRef>
        </p:style>
        <p:txBody>
          <a:bodyPr/>
          <a:lstStyle/>
          <a:p>
            <a:r>
              <a:rPr lang="ar-IQ" dirty="0" smtClean="0"/>
              <a:t>المحاضرة </a:t>
            </a:r>
            <a:r>
              <a:rPr lang="ar-IQ" dirty="0" smtClean="0"/>
              <a:t>الثالثة/</a:t>
            </a:r>
            <a:r>
              <a:rPr lang="ar-SA" b="1" dirty="0" smtClean="0"/>
              <a:t> مقاييس النزعة المركزية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r>
              <a:rPr lang="ar-SA" b="1" dirty="0"/>
              <a:t>تعريف مقاييس النزعة المركزية</a:t>
            </a:r>
            <a:endParaRPr lang="en-US" b="1" dirty="0"/>
          </a:p>
          <a:p>
            <a:r>
              <a:rPr lang="ar-SA" dirty="0"/>
              <a:t>تسمّى مقاييس النزعة المركزية في اللغة الإنجليزية باسم</a:t>
            </a:r>
            <a:r>
              <a:rPr lang="en-US" dirty="0"/>
              <a:t> Measures of Central Tendency</a:t>
            </a:r>
            <a:r>
              <a:rPr lang="ar-SA" dirty="0"/>
              <a:t>، وتعرف على أنها مجموعة من المقاييس الإحصائية الخاصة التي يتم من خلالها تحديد مدى تمركز البيانات الاحصائية ضمن حد معين أو فئة إحصائية معينة، وتساعد هذه المقاييس الإحصائية على تلخيص البيانات الاحصائية، ويمكن أن يتم معرفة هذه المقاييس الإحصائية على مستوى المشاهدات الفردية أو على مستوى الفئات التي يتم فيها حصر البيانات ضمن تصنيفات لها بدايات ونهايات، وتسمى البيانات التي تكون ضمن هذه </a:t>
            </a:r>
            <a:r>
              <a:rPr lang="ar-SA" dirty="0" err="1"/>
              <a:t>التصانيف</a:t>
            </a:r>
            <a:r>
              <a:rPr lang="ar-SA" dirty="0"/>
              <a:t> بالفئات التكرارية</a:t>
            </a:r>
            <a:r>
              <a:rPr lang="en-US" dirty="0"/>
              <a:t>.</a:t>
            </a:r>
          </a:p>
          <a:p>
            <a:r>
              <a:rPr lang="ar-SA" dirty="0"/>
              <a:t>تعود فكرة وضع هذه المقاييس الإحصائية إلى الباحث الإنجليزي فرانسيس </a:t>
            </a:r>
            <a:r>
              <a:rPr lang="ar-SA" dirty="0" err="1"/>
              <a:t>جالتون</a:t>
            </a:r>
            <a:r>
              <a:rPr lang="ar-SA" dirty="0"/>
              <a:t>، ويتم استخدامها في العديد من التطبيقات البحثية المختلفة، حيث يقوم الباحث باستهداف عينة محددة، ويجمع البيانات الخاصة بهذه العينة من أجل معرفة مقاييس النزعة المركزية لها من خلال طرق رياضية محددة، ثم يقوم بعكس النتائج التي حصل عليها من هذه المقاييس الاحصائية على نتائج الدراسة البحثية، ويتوصل إلى نتائج تبنى على القيم الإحصائية الخاصة التي يتم إيجادها، ومن أهم مقاييس النزعة المركزية: الوسط الحسابي، والوسيط، والمنوال</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12068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r>
              <a:rPr lang="ar-SA" b="1" dirty="0" smtClean="0"/>
              <a:t>أنواع مقاييس النزعة المركزية وخصائصها</a:t>
            </a:r>
            <a:endParaRPr lang="en-US" b="1" dirty="0" smtClean="0"/>
          </a:p>
          <a:p>
            <a:r>
              <a:rPr lang="ar-SA" dirty="0" smtClean="0"/>
              <a:t>فيما يأتي ذكر لأنواع مقاييس النزعة المركزية وخصائصها الإحصائية التي يُعتَمد عليها في عملية الحكم الإحصائي بعد إيجاد قيم هذه المقاييس الإحصائية</a:t>
            </a:r>
            <a:r>
              <a:rPr lang="en-US" dirty="0" smtClean="0"/>
              <a:t>:</a:t>
            </a:r>
          </a:p>
          <a:p>
            <a:r>
              <a:rPr lang="ar-SA" b="1" dirty="0" smtClean="0"/>
              <a:t>الوسط الحسابي</a:t>
            </a:r>
            <a:r>
              <a:rPr lang="en-US" b="1" dirty="0" smtClean="0"/>
              <a:t>:</a:t>
            </a:r>
            <a:r>
              <a:rPr lang="en-US" dirty="0" smtClean="0"/>
              <a:t> </a:t>
            </a:r>
            <a:r>
              <a:rPr lang="ar-SA" dirty="0" smtClean="0"/>
              <a:t>والذي يعدّ من أهم هذه المقاييس الإحصائية، ويعتمد عليه بشكل كبير في إيجاد حالة من الاتزان بين جميع قيم البيانات الإحصائية، ومن أهمّ خصائص الوسط الحسابيّ ما يأتي</a:t>
            </a:r>
            <a:r>
              <a:rPr lang="en-US" dirty="0" smtClean="0"/>
              <a:t>:</a:t>
            </a:r>
          </a:p>
          <a:p>
            <a:pPr rtl="0"/>
            <a:r>
              <a:rPr lang="ar-SA" dirty="0" smtClean="0"/>
              <a:t>يأخذ بعين الاعتبار جميع القيم والمشاهدات المتوفّرة</a:t>
            </a:r>
            <a:r>
              <a:rPr lang="en-US" dirty="0" smtClean="0"/>
              <a:t>.</a:t>
            </a:r>
          </a:p>
          <a:p>
            <a:pPr rtl="0"/>
            <a:r>
              <a:rPr lang="ar-SA" dirty="0" smtClean="0"/>
              <a:t>يعدّ محدود التأثّر بالتقلبات العينيّة</a:t>
            </a:r>
            <a:r>
              <a:rPr lang="en-US" dirty="0" smtClean="0"/>
              <a:t>.</a:t>
            </a:r>
          </a:p>
          <a:p>
            <a:pPr rtl="0"/>
            <a:r>
              <a:rPr lang="ar-SA" dirty="0" smtClean="0"/>
              <a:t>لا يمكن استخدام هذا المقياس الإحصائي في حالِ وجود فئات تكراريّة مفتوحة</a:t>
            </a:r>
            <a:r>
              <a:rPr lang="en-US" dirty="0" smtClean="0"/>
              <a:t>.</a:t>
            </a:r>
          </a:p>
          <a:p>
            <a:pPr lvl="0" rtl="0"/>
            <a:r>
              <a:rPr lang="ar-SA" b="1" dirty="0" smtClean="0"/>
              <a:t>الوسيط</a:t>
            </a:r>
            <a:r>
              <a:rPr lang="en-US" b="1" dirty="0" smtClean="0"/>
              <a:t>:</a:t>
            </a:r>
            <a:r>
              <a:rPr lang="en-US" dirty="0" smtClean="0"/>
              <a:t> </a:t>
            </a:r>
            <a:r>
              <a:rPr lang="ar-SA" dirty="0" smtClean="0"/>
              <a:t>يمكن تعريف </a:t>
            </a:r>
            <a:r>
              <a:rPr lang="ar-SA" u="sng" dirty="0" smtClean="0">
                <a:hlinkClick r:id="rId2"/>
              </a:rPr>
              <a:t>الوسيط</a:t>
            </a:r>
            <a:r>
              <a:rPr lang="en-US" dirty="0" smtClean="0"/>
              <a:t> </a:t>
            </a:r>
            <a:r>
              <a:rPr lang="ar-SA" dirty="0" smtClean="0"/>
              <a:t>على أنه تلك القيمة التي تتوسط البيانات الإحصائية بعد عملية ترتيبها بشكل تصاعدي أو تنازلي، ومن أهمّ خصائص الوسيط ما يأتي</a:t>
            </a:r>
            <a:r>
              <a:rPr lang="en-US" dirty="0" smtClean="0"/>
              <a:t>:</a:t>
            </a:r>
          </a:p>
          <a:p>
            <a:pPr rtl="0"/>
            <a:r>
              <a:rPr lang="ar-SA" dirty="0" smtClean="0"/>
              <a:t>لا يتأثّر الوسيط بالقيم الإحصائية المتطرفة</a:t>
            </a:r>
            <a:r>
              <a:rPr lang="en-US" dirty="0" smtClean="0"/>
              <a:t>.</a:t>
            </a:r>
          </a:p>
          <a:p>
            <a:pPr rtl="0"/>
            <a:r>
              <a:rPr lang="ar-SA" dirty="0" smtClean="0"/>
              <a:t>يُستخدم بشكل كبير في حالات الفئات المفتوحة</a:t>
            </a:r>
            <a:r>
              <a:rPr lang="en-US" dirty="0" smtClean="0"/>
              <a:t>.</a:t>
            </a:r>
          </a:p>
          <a:p>
            <a:pPr rtl="0"/>
            <a:r>
              <a:rPr lang="ar-SA" dirty="0" smtClean="0"/>
              <a:t>يستخدم فيما يعرف بالتوزيعات الملتوية</a:t>
            </a:r>
            <a:endParaRPr lang="en-US" dirty="0" smtClean="0"/>
          </a:p>
          <a:p>
            <a:pPr rtl="0"/>
            <a:r>
              <a:rPr lang="en-US" dirty="0" smtClean="0"/>
              <a:t>.</a:t>
            </a:r>
          </a:p>
          <a:p>
            <a:pPr lvl="0" rtl="0"/>
            <a:r>
              <a:rPr lang="ar-SA" b="1" dirty="0" smtClean="0"/>
              <a:t>المنوال</a:t>
            </a:r>
            <a:r>
              <a:rPr lang="en-US" b="1" dirty="0" smtClean="0"/>
              <a:t>:</a:t>
            </a:r>
            <a:r>
              <a:rPr lang="en-US" dirty="0" smtClean="0"/>
              <a:t> </a:t>
            </a:r>
            <a:r>
              <a:rPr lang="ar-SA" dirty="0" smtClean="0"/>
              <a:t>يشير مفهوم </a:t>
            </a:r>
            <a:r>
              <a:rPr lang="ar-SA" u="sng" dirty="0" smtClean="0">
                <a:hlinkClick r:id="rId3"/>
              </a:rPr>
              <a:t>المنوال</a:t>
            </a:r>
            <a:r>
              <a:rPr lang="en-US" dirty="0" smtClean="0"/>
              <a:t> </a:t>
            </a:r>
            <a:r>
              <a:rPr lang="ar-SA" dirty="0" smtClean="0"/>
              <a:t>إلى تلك القيمة الأكثر تكرارًا في البيانات الإحصائية، ومن أهمّ خصائص المنوال ما يأتي</a:t>
            </a:r>
            <a:r>
              <a:rPr lang="en-US" dirty="0" smtClean="0"/>
              <a:t>:</a:t>
            </a:r>
          </a:p>
          <a:p>
            <a:pPr lvl="0" rtl="0"/>
            <a:r>
              <a:rPr lang="ar-SA" dirty="0" smtClean="0"/>
              <a:t>لا يمكن الاعتماد عليه في العمليات الإحصائيّة اللاحقة</a:t>
            </a:r>
            <a:r>
              <a:rPr lang="en-US" dirty="0" smtClean="0"/>
              <a:t>.</a:t>
            </a:r>
          </a:p>
          <a:p>
            <a:r>
              <a:rPr lang="ar-SA" dirty="0" smtClean="0"/>
              <a:t>يتأثّر بشكلٍ كبير بعامل طول الفئة</a:t>
            </a:r>
            <a:endParaRPr lang="ar-IQ" dirty="0" smtClean="0"/>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Words>
  <Application>Microsoft Office PowerPoint</Application>
  <PresentationFormat>عرض على الشاشة (3:4)‏</PresentationFormat>
  <Paragraphs>18</Paragraphs>
  <Slides>2</Slides>
  <Notes>0</Notes>
  <HiddenSlides>0</HiddenSlides>
  <MMClips>0</MMClips>
  <ScaleCrop>false</ScaleCrop>
  <HeadingPairs>
    <vt:vector size="4" baseType="variant">
      <vt:variant>
        <vt:lpstr>سمة</vt:lpstr>
      </vt:variant>
      <vt:variant>
        <vt:i4>1</vt:i4>
      </vt:variant>
      <vt:variant>
        <vt:lpstr>عناوين الشرائح</vt:lpstr>
      </vt:variant>
      <vt:variant>
        <vt:i4>2</vt:i4>
      </vt:variant>
    </vt:vector>
  </HeadingPairs>
  <TitlesOfParts>
    <vt:vector size="3" baseType="lpstr">
      <vt:lpstr>سمة Office</vt:lpstr>
      <vt:lpstr>المحاضرة الثالثة/ مقاييس النزعة المركزية</vt:lpstr>
      <vt:lpstr>الشريحة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مقاييس النزعة المركزية</dc:title>
  <dc:creator>hp</dc:creator>
  <cp:lastModifiedBy>hp</cp:lastModifiedBy>
  <cp:revision>1</cp:revision>
  <dcterms:created xsi:type="dcterms:W3CDTF">2018-12-17T17:38:12Z</dcterms:created>
  <dcterms:modified xsi:type="dcterms:W3CDTF">2018-12-17T17:40:44Z</dcterms:modified>
</cp:coreProperties>
</file>